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 Bold" panose="020B0604020202020204" charset="0"/>
      <p:regular r:id="rId8"/>
    </p:embeddedFont>
    <p:embeddedFont>
      <p:font typeface="Calibri (MS)" panose="020B0604020202020204" charset="0"/>
      <p:regular r:id="rId9"/>
    </p:embeddedFont>
    <p:embeddedFont>
      <p:font typeface="Calibri (MS) Bold" panose="020B0604020202020204" charset="0"/>
      <p:regular r:id="rId10"/>
    </p:embeddedFont>
    <p:embeddedFont>
      <p:font typeface="Garamond Bold" panose="02020804030307010803" pitchFamily="18" charset="0"/>
      <p:regular r:id="rId11"/>
      <p:bold r:id="rId12"/>
    </p:embeddedFont>
    <p:embeddedFont>
      <p:font typeface="Times New Roman Bold" panose="02020803070505020304" pitchFamily="18" charset="0"/>
      <p:regular r:id="rId13"/>
      <p:bold r:id="rId14"/>
    </p:embeddedFont>
    <p:embeddedFont>
      <p:font typeface="Times New Roman Bold Italics" panose="020B0604020202020204" charset="0"/>
      <p:regular r:id="rId15"/>
    </p:embeddedFont>
    <p:embeddedFont>
      <p:font typeface="Times New Roman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sv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svg"/><Relationship Id="rId7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7506" y="4537132"/>
            <a:ext cx="104775" cy="104775"/>
            <a:chOff x="0" y="0"/>
            <a:chExt cx="104775" cy="104775"/>
          </a:xfrm>
        </p:grpSpPr>
        <p:sp>
          <p:nvSpPr>
            <p:cNvPr id="3" name="Freeform 3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7506" y="5375332"/>
            <a:ext cx="104775" cy="104775"/>
            <a:chOff x="0" y="0"/>
            <a:chExt cx="104775" cy="104775"/>
          </a:xfrm>
        </p:grpSpPr>
        <p:sp>
          <p:nvSpPr>
            <p:cNvPr id="5" name="Freeform 5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7506" y="7813276"/>
            <a:ext cx="104775" cy="104775"/>
            <a:chOff x="0" y="0"/>
            <a:chExt cx="104775" cy="104775"/>
          </a:xfrm>
        </p:grpSpPr>
        <p:sp>
          <p:nvSpPr>
            <p:cNvPr id="7" name="Freeform 7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97506" y="8520895"/>
            <a:ext cx="104775" cy="104775"/>
            <a:chOff x="0" y="0"/>
            <a:chExt cx="104775" cy="104775"/>
          </a:xfrm>
        </p:grpSpPr>
        <p:sp>
          <p:nvSpPr>
            <p:cNvPr id="9" name="Freeform 9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5363"/>
            <a:ext cx="18288000" cy="1514475"/>
            <a:chOff x="0" y="0"/>
            <a:chExt cx="24384000" cy="2019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2019300"/>
            </a:xfrm>
            <a:custGeom>
              <a:avLst/>
              <a:gdLst/>
              <a:ahLst/>
              <a:cxnLst/>
              <a:rect l="l" t="t" r="r" b="b"/>
              <a:pathLst>
                <a:path w="24384000" h="2019300">
                  <a:moveTo>
                    <a:pt x="0" y="0"/>
                  </a:moveTo>
                  <a:lnTo>
                    <a:pt x="24384000" y="0"/>
                  </a:lnTo>
                  <a:lnTo>
                    <a:pt x="24384000" y="2019300"/>
                  </a:lnTo>
                  <a:lnTo>
                    <a:pt x="0" y="2019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" r="-36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625444" y="262528"/>
            <a:ext cx="9473374" cy="103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WHACK HACKATHON 4.0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9121" y="4063453"/>
            <a:ext cx="9962285" cy="76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2758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Theme-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Smart Irrigation &amp; Crop Disease Prediction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9121" y="4901653"/>
            <a:ext cx="12984919" cy="2439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2758" b="1" spc="1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Statement-</a:t>
            </a:r>
            <a:r>
              <a:rPr lang="en-US" sz="2758" spc="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 low-cost AI and IoT-based system that predicts optimal daily irrigation needs and detects early-stage crop diseases using soil moisture data, weather forecasts, crop type, and image-based disease analysis.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121" y="7312635"/>
            <a:ext cx="5564440" cy="76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2758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Category-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Software Integrated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121" y="8247242"/>
            <a:ext cx="3868283" cy="56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2758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Name-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TendToZero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597" y="2157349"/>
            <a:ext cx="16154703" cy="7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sz="436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SMARTFARM-  AI-POWERED SMART FARMING ASSISTANT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23476" y="2992967"/>
            <a:ext cx="112576" cy="78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2"/>
              </a:lnSpc>
            </a:pPr>
            <a:r>
              <a:rPr lang="en-US" sz="34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93349" y="2984844"/>
            <a:ext cx="12101302" cy="99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Using Satellite Data, Weather Intelligence, and AI to Optimize Irrigation and Improve Crop Health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71059" y="9115425"/>
            <a:ext cx="12945882" cy="55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2758" b="1" u="sng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--“Helping farmers make intelligent irrigation decisions using AI and satellite data.”--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9" y="295818"/>
            <a:ext cx="2044065" cy="1376096"/>
          </a:xfrm>
          <a:custGeom>
            <a:avLst/>
            <a:gdLst/>
            <a:ahLst/>
            <a:cxnLst/>
            <a:rect l="l" t="t" r="r" b="b"/>
            <a:pathLst>
              <a:path w="2044065" h="1376096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363"/>
            <a:ext cx="18288000" cy="1709137"/>
            <a:chOff x="0" y="0"/>
            <a:chExt cx="24384000" cy="2278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2278888"/>
            </a:xfrm>
            <a:custGeom>
              <a:avLst/>
              <a:gdLst/>
              <a:ahLst/>
              <a:cxnLst/>
              <a:rect l="l" t="t" r="r" b="b"/>
              <a:pathLst>
                <a:path w="24384000" h="2278888">
                  <a:moveTo>
                    <a:pt x="0" y="0"/>
                  </a:moveTo>
                  <a:lnTo>
                    <a:pt x="24384000" y="0"/>
                  </a:lnTo>
                  <a:lnTo>
                    <a:pt x="24384000" y="2278888"/>
                  </a:lnTo>
                  <a:lnTo>
                    <a:pt x="0" y="227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r="-13306" b="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75612" y="359321"/>
            <a:ext cx="1915887" cy="1249099"/>
            <a:chOff x="0" y="0"/>
            <a:chExt cx="1915884" cy="1249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5919" cy="1249042"/>
            </a:xfrm>
            <a:custGeom>
              <a:avLst/>
              <a:gdLst/>
              <a:ahLst/>
              <a:cxnLst/>
              <a:rect l="l" t="t" r="r" b="b"/>
              <a:pathLst>
                <a:path w="1915919" h="1249042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123692" y="2706006"/>
            <a:ext cx="3301218" cy="6995959"/>
          </a:xfrm>
          <a:custGeom>
            <a:avLst/>
            <a:gdLst/>
            <a:ahLst/>
            <a:cxnLst/>
            <a:rect l="l" t="t" r="r" b="b"/>
            <a:pathLst>
              <a:path w="3301218" h="6995959">
                <a:moveTo>
                  <a:pt x="0" y="0"/>
                </a:moveTo>
                <a:lnTo>
                  <a:pt x="3301218" y="0"/>
                </a:lnTo>
                <a:lnTo>
                  <a:pt x="3301218" y="6995959"/>
                </a:lnTo>
                <a:lnTo>
                  <a:pt x="0" y="699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90663" y="2706006"/>
            <a:ext cx="3301218" cy="6995959"/>
          </a:xfrm>
          <a:custGeom>
            <a:avLst/>
            <a:gdLst/>
            <a:ahLst/>
            <a:cxnLst/>
            <a:rect l="l" t="t" r="r" b="b"/>
            <a:pathLst>
              <a:path w="3301218" h="6995959">
                <a:moveTo>
                  <a:pt x="0" y="0"/>
                </a:moveTo>
                <a:lnTo>
                  <a:pt x="3301218" y="0"/>
                </a:lnTo>
                <a:lnTo>
                  <a:pt x="3301218" y="6995959"/>
                </a:lnTo>
                <a:lnTo>
                  <a:pt x="0" y="699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7662" y="9625765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501" y="1897829"/>
            <a:ext cx="3766921" cy="59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sz="37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1153" y="2891752"/>
            <a:ext cx="92954" cy="44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2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501" y="2696481"/>
            <a:ext cx="6550678" cy="741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Developed a smart farming mobile application for irrigation and crop monitoring (DIGITAL TWIN ).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Uses real satellite data from NASA to monitor soil moisture and crop health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Uses real-time weather data to analyze temperature, humidity, and rainfall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Provides AI-based irrigation recommendations to prevent overwatering and underwatering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Helps farmers monitor crop condition remotely using satellite insights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Includes irrigation control system with automatic, manual, and scheduled modes</a:t>
            </a:r>
          </a:p>
          <a:p>
            <a:pPr algn="l">
              <a:lnSpc>
                <a:spcPts val="3375"/>
              </a:lnSpc>
            </a:pPr>
            <a:r>
              <a:rPr lang="en-US" sz="287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Provides risk assessment and future prediction to help farmers make better decisions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2594" y="7397267"/>
            <a:ext cx="96403" cy="47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9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86804" y="1896652"/>
            <a:ext cx="8697083" cy="59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sz="379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Geospatial Farm Monitoring and Settings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37441" y="3115770"/>
            <a:ext cx="3840691" cy="241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satellite-based geospatial visualization of the farm with real-time location mapping, enabling precise monitoring of farm boundaries, coordinates, and overall field layout.( </a:t>
            </a:r>
            <a:r>
              <a:rPr lang="en-US" sz="2325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TWIN</a:t>
            </a:r>
            <a:r>
              <a:rPr lang="en-US" sz="232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37441" y="6907745"/>
            <a:ext cx="3840691" cy="275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farm configuration and control panel with features such as satellite view toggle, crop health overlay, and adjustable farm radius, allowing customized monitoring and precision agriculture management.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0424910" y="5686286"/>
            <a:ext cx="1965210" cy="517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12557787" y="6203986"/>
            <a:ext cx="2132876" cy="7132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9" y="295818"/>
            <a:ext cx="2044065" cy="1376096"/>
          </a:xfrm>
          <a:custGeom>
            <a:avLst/>
            <a:gdLst/>
            <a:ahLst/>
            <a:cxnLst/>
            <a:rect l="l" t="t" r="r" b="b"/>
            <a:pathLst>
              <a:path w="2044065" h="1376096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584008"/>
            <a:chOff x="0" y="0"/>
            <a:chExt cx="24384000" cy="211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2112010"/>
            </a:xfrm>
            <a:custGeom>
              <a:avLst/>
              <a:gdLst/>
              <a:ahLst/>
              <a:cxnLst/>
              <a:rect l="l" t="t" r="r" b="b"/>
              <a:pathLst>
                <a:path w="24384000" h="211201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8" r="-496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75612" y="359321"/>
            <a:ext cx="1915887" cy="1249099"/>
            <a:chOff x="0" y="0"/>
            <a:chExt cx="1915884" cy="1249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5919" cy="1249042"/>
            </a:xfrm>
            <a:custGeom>
              <a:avLst/>
              <a:gdLst/>
              <a:ahLst/>
              <a:cxnLst/>
              <a:rect l="l" t="t" r="r" b="b"/>
              <a:pathLst>
                <a:path w="1915919" h="1249042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899275" y="9371275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id="8" name="Freeform 8"/>
          <p:cNvSpPr/>
          <p:nvPr/>
        </p:nvSpPr>
        <p:spPr>
          <a:xfrm>
            <a:off x="4673885" y="3398876"/>
            <a:ext cx="3082537" cy="6532528"/>
          </a:xfrm>
          <a:custGeom>
            <a:avLst/>
            <a:gdLst/>
            <a:ahLst/>
            <a:cxnLst/>
            <a:rect l="l" t="t" r="r" b="b"/>
            <a:pathLst>
              <a:path w="3082537" h="6532528">
                <a:moveTo>
                  <a:pt x="0" y="0"/>
                </a:moveTo>
                <a:lnTo>
                  <a:pt x="3082537" y="0"/>
                </a:lnTo>
                <a:lnTo>
                  <a:pt x="3082537" y="6532528"/>
                </a:lnTo>
                <a:lnTo>
                  <a:pt x="0" y="6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26305" y="1778641"/>
            <a:ext cx="2700017" cy="5721890"/>
          </a:xfrm>
          <a:custGeom>
            <a:avLst/>
            <a:gdLst/>
            <a:ahLst/>
            <a:cxnLst/>
            <a:rect l="l" t="t" r="r" b="b"/>
            <a:pathLst>
              <a:path w="2700017" h="5721890">
                <a:moveTo>
                  <a:pt x="0" y="0"/>
                </a:moveTo>
                <a:lnTo>
                  <a:pt x="2700017" y="0"/>
                </a:lnTo>
                <a:lnTo>
                  <a:pt x="2700017" y="5721891"/>
                </a:lnTo>
                <a:lnTo>
                  <a:pt x="0" y="5721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68756" y="4034321"/>
            <a:ext cx="2768449" cy="5866911"/>
          </a:xfrm>
          <a:custGeom>
            <a:avLst/>
            <a:gdLst/>
            <a:ahLst/>
            <a:cxnLst/>
            <a:rect l="l" t="t" r="r" b="b"/>
            <a:pathLst>
              <a:path w="2768449" h="5866911">
                <a:moveTo>
                  <a:pt x="0" y="0"/>
                </a:moveTo>
                <a:lnTo>
                  <a:pt x="2768448" y="0"/>
                </a:lnTo>
                <a:lnTo>
                  <a:pt x="2768448" y="5866912"/>
                </a:lnTo>
                <a:lnTo>
                  <a:pt x="0" y="5866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78772" y="1778641"/>
            <a:ext cx="2690889" cy="5721890"/>
          </a:xfrm>
          <a:custGeom>
            <a:avLst/>
            <a:gdLst/>
            <a:ahLst/>
            <a:cxnLst/>
            <a:rect l="l" t="t" r="r" b="b"/>
            <a:pathLst>
              <a:path w="2690889" h="5721890">
                <a:moveTo>
                  <a:pt x="0" y="0"/>
                </a:moveTo>
                <a:lnTo>
                  <a:pt x="2690889" y="0"/>
                </a:lnTo>
                <a:lnTo>
                  <a:pt x="2690889" y="5721891"/>
                </a:lnTo>
                <a:lnTo>
                  <a:pt x="0" y="5721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1" t="-155" b="-15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56036" y="1652864"/>
            <a:ext cx="3318235" cy="166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farm monitoring dashboard displaying real-time crop health, irrigation status, stress index, and sustainability metrics derived from satellite and weather data.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5033356" y="2575794"/>
            <a:ext cx="3392949" cy="2754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11126322" y="4080307"/>
            <a:ext cx="5524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7345308" y="5311154"/>
            <a:ext cx="7423447" cy="16566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0840186" y="9420848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92273" y="1759591"/>
            <a:ext cx="2321414" cy="221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AI-based plant disease detection module using image analysis to identify crop diseases, estimate severity level, and provide treatment and preventive recommendations.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9906" y="7554280"/>
            <a:ext cx="2892815" cy="221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irrigation control interface enabling zone selection, water volume configuration, irrigation duration scheduling, and mode selection using AI-driven irrigation recommendations.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02705" y="7554280"/>
            <a:ext cx="2866956" cy="221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Irrigation execution confirmation module displaying configured irrigation parameters including irrigation zone, water volume, duration, and operational mode prior to deployment.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014" y="1989768"/>
            <a:ext cx="4453989" cy="365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415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 &amp; KEY FUNCTIONAL MODULES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9891" y="7656313"/>
            <a:ext cx="3318235" cy="19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agricultural assistant chatbot that provides real-time decision support, irrigation recommendations, crop health insights, and user guidance using AI-driven analysis and environmental data integration.</a:t>
            </a:r>
          </a:p>
        </p:txBody>
      </p:sp>
      <p:sp>
        <p:nvSpPr>
          <p:cNvPr id="22" name="AutoShape 22"/>
          <p:cNvSpPr/>
          <p:nvPr/>
        </p:nvSpPr>
        <p:spPr>
          <a:xfrm>
            <a:off x="4048126" y="8669712"/>
            <a:ext cx="32971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62014" y="5601073"/>
            <a:ext cx="3492231" cy="16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2"/>
              </a:lnSpc>
              <a:spcBef>
                <a:spcPct val="0"/>
              </a:spcBef>
            </a:pPr>
            <a:r>
              <a:rPr lang="en-US" sz="3479" i="1">
                <a:solidFill>
                  <a:srgbClr val="1F497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Application Interface and System Modules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9" y="295818"/>
            <a:ext cx="2044065" cy="1376096"/>
          </a:xfrm>
          <a:custGeom>
            <a:avLst/>
            <a:gdLst/>
            <a:ahLst/>
            <a:cxnLst/>
            <a:rect l="l" t="t" r="r" b="b"/>
            <a:pathLst>
              <a:path w="2044065" h="1376096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363"/>
            <a:ext cx="18288000" cy="1584008"/>
            <a:chOff x="0" y="0"/>
            <a:chExt cx="24384000" cy="211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2112010"/>
            </a:xfrm>
            <a:custGeom>
              <a:avLst/>
              <a:gdLst/>
              <a:ahLst/>
              <a:cxnLst/>
              <a:rect l="l" t="t" r="r" b="b"/>
              <a:pathLst>
                <a:path w="24384000" h="211201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r="-49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342847" y="3886105"/>
            <a:ext cx="2921057" cy="6190319"/>
          </a:xfrm>
          <a:custGeom>
            <a:avLst/>
            <a:gdLst/>
            <a:ahLst/>
            <a:cxnLst/>
            <a:rect l="l" t="t" r="r" b="b"/>
            <a:pathLst>
              <a:path w="2921057" h="6190319">
                <a:moveTo>
                  <a:pt x="0" y="0"/>
                </a:moveTo>
                <a:lnTo>
                  <a:pt x="2921057" y="0"/>
                </a:lnTo>
                <a:lnTo>
                  <a:pt x="2921057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21079" y="3886105"/>
            <a:ext cx="2921057" cy="6190319"/>
          </a:xfrm>
          <a:custGeom>
            <a:avLst/>
            <a:gdLst/>
            <a:ahLst/>
            <a:cxnLst/>
            <a:rect l="l" t="t" r="r" b="b"/>
            <a:pathLst>
              <a:path w="2921057" h="6190319">
                <a:moveTo>
                  <a:pt x="0" y="0"/>
                </a:moveTo>
                <a:lnTo>
                  <a:pt x="2921056" y="0"/>
                </a:lnTo>
                <a:lnTo>
                  <a:pt x="2921056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145" y="3886105"/>
            <a:ext cx="2921057" cy="6190319"/>
          </a:xfrm>
          <a:custGeom>
            <a:avLst/>
            <a:gdLst/>
            <a:ahLst/>
            <a:cxnLst/>
            <a:rect l="l" t="t" r="r" b="b"/>
            <a:pathLst>
              <a:path w="2921057" h="6190319">
                <a:moveTo>
                  <a:pt x="0" y="0"/>
                </a:moveTo>
                <a:lnTo>
                  <a:pt x="2921057" y="0"/>
                </a:lnTo>
                <a:lnTo>
                  <a:pt x="2921057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62033" y="3559778"/>
            <a:ext cx="87487" cy="43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70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7723" y="1567139"/>
            <a:ext cx="9459858" cy="209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392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 DRIVEN ANALYTICS &amp; IRRIGATION DECISION SUPPORT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80239" y="1865368"/>
            <a:ext cx="8170393" cy="806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Integrates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real-time weather data, soil moisture levels, and satellite-derived crop health metrics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accurate farm monitoring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Calculates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evapotranspiration rate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crop water requirement to determine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precise irrigation needs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Uses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NDVI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(Normalized Difference Vegetation Index) to analyze crop health and vegetation condition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Provides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AI-based irrigation scheduling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including optimal water quantity, timing, and duration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Displays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7-day weather forecast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enable predictive irrigation planning and risk prevention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Monitors farm parameters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as temperature, humidity, wind speed, and soil moisture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Generates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crop stress index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sustainability score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performance evaluation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293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precision agriculture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optimizing water usage, improving crop yield, and reducing resource wastage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9" y="295818"/>
            <a:ext cx="2044065" cy="1376096"/>
          </a:xfrm>
          <a:custGeom>
            <a:avLst/>
            <a:gdLst/>
            <a:ahLst/>
            <a:cxnLst/>
            <a:rect l="l" t="t" r="r" b="b"/>
            <a:pathLst>
              <a:path w="2044065" h="1376096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363"/>
            <a:ext cx="18288000" cy="1584008"/>
            <a:chOff x="0" y="0"/>
            <a:chExt cx="24384000" cy="211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2112010"/>
            </a:xfrm>
            <a:custGeom>
              <a:avLst/>
              <a:gdLst/>
              <a:ahLst/>
              <a:cxnLst/>
              <a:rect l="l" t="t" r="r" b="b"/>
              <a:pathLst>
                <a:path w="24384000" h="211201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r="-498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75612" y="359321"/>
            <a:ext cx="1915887" cy="1249099"/>
            <a:chOff x="0" y="0"/>
            <a:chExt cx="1915884" cy="1249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5919" cy="1249042"/>
            </a:xfrm>
            <a:custGeom>
              <a:avLst/>
              <a:gdLst/>
              <a:ahLst/>
              <a:cxnLst/>
              <a:rect l="l" t="t" r="r" b="b"/>
              <a:pathLst>
                <a:path w="1915919" h="1249042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261594" y="2484849"/>
            <a:ext cx="2663064" cy="5643578"/>
          </a:xfrm>
          <a:custGeom>
            <a:avLst/>
            <a:gdLst/>
            <a:ahLst/>
            <a:cxnLst/>
            <a:rect l="l" t="t" r="r" b="b"/>
            <a:pathLst>
              <a:path w="2663064" h="5643578">
                <a:moveTo>
                  <a:pt x="0" y="0"/>
                </a:moveTo>
                <a:lnTo>
                  <a:pt x="2663063" y="0"/>
                </a:lnTo>
                <a:lnTo>
                  <a:pt x="2663063" y="5643578"/>
                </a:lnTo>
                <a:lnTo>
                  <a:pt x="0" y="564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21093" y="4388154"/>
            <a:ext cx="2583061" cy="5474037"/>
          </a:xfrm>
          <a:custGeom>
            <a:avLst/>
            <a:gdLst/>
            <a:ahLst/>
            <a:cxnLst/>
            <a:rect l="l" t="t" r="r" b="b"/>
            <a:pathLst>
              <a:path w="2583061" h="5474037">
                <a:moveTo>
                  <a:pt x="0" y="0"/>
                </a:moveTo>
                <a:lnTo>
                  <a:pt x="2583062" y="0"/>
                </a:lnTo>
                <a:lnTo>
                  <a:pt x="2583062" y="5474037"/>
                </a:lnTo>
                <a:lnTo>
                  <a:pt x="0" y="547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87267" y="2005050"/>
            <a:ext cx="2574780" cy="5669444"/>
          </a:xfrm>
          <a:custGeom>
            <a:avLst/>
            <a:gdLst/>
            <a:ahLst/>
            <a:cxnLst/>
            <a:rect l="l" t="t" r="r" b="b"/>
            <a:pathLst>
              <a:path w="2574780" h="5669444">
                <a:moveTo>
                  <a:pt x="0" y="0"/>
                </a:moveTo>
                <a:lnTo>
                  <a:pt x="2574780" y="0"/>
                </a:lnTo>
                <a:lnTo>
                  <a:pt x="2574780" y="5669444"/>
                </a:lnTo>
                <a:lnTo>
                  <a:pt x="0" y="5669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1" r="-195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04180" y="4175524"/>
            <a:ext cx="2583061" cy="5474037"/>
          </a:xfrm>
          <a:custGeom>
            <a:avLst/>
            <a:gdLst/>
            <a:ahLst/>
            <a:cxnLst/>
            <a:rect l="l" t="t" r="r" b="b"/>
            <a:pathLst>
              <a:path w="2583061" h="5474037">
                <a:moveTo>
                  <a:pt x="0" y="0"/>
                </a:moveTo>
                <a:lnTo>
                  <a:pt x="2583062" y="0"/>
                </a:lnTo>
                <a:lnTo>
                  <a:pt x="2583062" y="5474038"/>
                </a:lnTo>
                <a:lnTo>
                  <a:pt x="0" y="547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501" y="1634941"/>
            <a:ext cx="7875259" cy="6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3929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 AND UNIQUENESS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1159" y="3094882"/>
            <a:ext cx="87440" cy="43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4645" y="5952954"/>
            <a:ext cx="87440" cy="43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0280" y="7874051"/>
            <a:ext cx="87440" cy="43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501" y="2390726"/>
            <a:ext cx="6783300" cy="816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Implements an </a:t>
            </a:r>
            <a:r>
              <a:rPr lang="en-US" sz="287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intelligent rainwater harvesting system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collection, monitoring, and efficient utilization of stored water resources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Implements </a:t>
            </a:r>
            <a:r>
              <a:rPr lang="en-US" sz="287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AI-based risk assessment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identify drought stress, heat stress, and crop health risks, enabling preventive decision-making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Provides predictive environmental analytics to </a:t>
            </a:r>
            <a:r>
              <a:rPr lang="en-US" sz="287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forecast future water demand and crop conditions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Includes </a:t>
            </a:r>
            <a:r>
              <a:rPr lang="en-US" sz="287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intelligent water resource monitoring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efficient water utilization and sustainability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287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multilingual user interface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Hindi and regional language options to improve accessibility and usability for farmers</a:t>
            </a:r>
          </a:p>
          <a:p>
            <a:pPr algn="l">
              <a:lnSpc>
                <a:spcPts val="3375"/>
              </a:lnSpc>
            </a:pPr>
            <a:endParaRPr lang="en-US" sz="28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61594" y="8162520"/>
            <a:ext cx="2540815" cy="189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7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rainwater management module for monitoring storage capacity, transfer volume, and efficient water resource utilization using automated distribution control.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1615" y="7824357"/>
            <a:ext cx="2186084" cy="182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  <a:spcBef>
                <a:spcPct val="0"/>
              </a:spcBef>
            </a:pPr>
            <a:r>
              <a:rPr lang="en-US" sz="16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water requirement analysis and predictive modeling using evapotranspiration data, weather forecasts, and satellite-derived environmental insights.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3961" y="2007507"/>
            <a:ext cx="2302546" cy="189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  <a:spcBef>
                <a:spcPct val="0"/>
              </a:spcBef>
            </a:pPr>
            <a:r>
              <a:rPr lang="en-US" sz="17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Satellite-based crop growth stage monitoring and stress analysis using NDVI, evapotranspiration, and environmental parameters for precision agriculture.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03341" y="2409018"/>
            <a:ext cx="2418567" cy="180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agricultural risk assessment system identifying drought, heat stress, and disease risks with automated irrigation and crop management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109" y="295818"/>
            <a:ext cx="2044065" cy="1376096"/>
          </a:xfrm>
          <a:custGeom>
            <a:avLst/>
            <a:gdLst/>
            <a:ahLst/>
            <a:cxnLst/>
            <a:rect l="l" t="t" r="r" b="b"/>
            <a:pathLst>
              <a:path w="2044065" h="1376096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363"/>
            <a:ext cx="18288000" cy="1584008"/>
            <a:chOff x="0" y="0"/>
            <a:chExt cx="24384000" cy="211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2112010"/>
            </a:xfrm>
            <a:custGeom>
              <a:avLst/>
              <a:gdLst/>
              <a:ahLst/>
              <a:cxnLst/>
              <a:rect l="l" t="t" r="r" b="b"/>
              <a:pathLst>
                <a:path w="24384000" h="211201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r="-498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75612" y="359321"/>
            <a:ext cx="1915887" cy="1249099"/>
            <a:chOff x="0" y="0"/>
            <a:chExt cx="1915884" cy="1249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5919" cy="1249042"/>
            </a:xfrm>
            <a:custGeom>
              <a:avLst/>
              <a:gdLst/>
              <a:ahLst/>
              <a:cxnLst/>
              <a:rect l="l" t="t" r="r" b="b"/>
              <a:pathLst>
                <a:path w="1915919" h="1249042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2452" y="3073204"/>
            <a:ext cx="17008745" cy="346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 dirty="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Future Scope and Scalability</a:t>
            </a:r>
          </a:p>
          <a:p>
            <a:pPr algn="just">
              <a:lnSpc>
                <a:spcPts val="3223"/>
              </a:lnSpc>
            </a:pPr>
            <a:r>
              <a:rPr lang="en-US" sz="2700" b="1" spc="1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00" spc="1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Integration with real-time IoT sensors for enhanced accuracy</a:t>
            </a:r>
          </a:p>
          <a:p>
            <a:pPr algn="just">
              <a:lnSpc>
                <a:spcPts val="3223"/>
              </a:lnSpc>
            </a:pPr>
            <a:r>
              <a:rPr lang="en-US" sz="2700" spc="1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Automated irrigation hardware integration</a:t>
            </a:r>
          </a:p>
          <a:p>
            <a:pPr algn="just">
              <a:lnSpc>
                <a:spcPts val="3223"/>
              </a:lnSpc>
            </a:pPr>
            <a:r>
              <a:rPr lang="en-US" sz="2700" spc="1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Advanced AI models for crop yield prediction</a:t>
            </a:r>
          </a:p>
          <a:p>
            <a:pPr algn="just">
              <a:lnSpc>
                <a:spcPts val="3223"/>
              </a:lnSpc>
            </a:pPr>
            <a:r>
              <a:rPr lang="en-US" sz="2700" spc="1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Expansion to support multiple crop types and regions</a:t>
            </a:r>
          </a:p>
          <a:p>
            <a:pPr algn="just">
              <a:lnSpc>
                <a:spcPts val="3223"/>
              </a:lnSpc>
            </a:pPr>
            <a:r>
              <a:rPr lang="en-US" sz="2700" spc="1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Offline functionality for low connectivity areas</a:t>
            </a:r>
          </a:p>
          <a:p>
            <a:pPr algn="just">
              <a:lnSpc>
                <a:spcPts val="3315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Integration with government agricultural support systems</a:t>
            </a:r>
          </a:p>
          <a:p>
            <a:pPr algn="just">
              <a:lnSpc>
                <a:spcPts val="3315"/>
              </a:lnSpc>
            </a:pPr>
            <a:r>
              <a:rPr lang="en-US" sz="27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3006" y="5370309"/>
            <a:ext cx="87440" cy="43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46356" y="9681943"/>
            <a:ext cx="129683" cy="28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2933" y="545535"/>
            <a:ext cx="1531048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Your Team Name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0555" y="6261554"/>
            <a:ext cx="17008745" cy="302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Technologies and Tools Used</a:t>
            </a:r>
          </a:p>
          <a:p>
            <a:pPr algn="just">
              <a:lnSpc>
                <a:spcPts val="3223"/>
              </a:lnSpc>
            </a:pPr>
            <a:r>
              <a:rPr lang="en-US" sz="2700" b="1" spc="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Frontend: Mobile Application (JETPACK COMPOSE)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Backend: firebase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Satellite Data: NASA Earth Observation datasets (NDVI)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Weather Data: OpenWeather API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Map Integration: Google Map</a:t>
            </a:r>
          </a:p>
          <a:p>
            <a:pPr algn="just">
              <a:lnSpc>
                <a:spcPts val="3223"/>
              </a:lnSpc>
            </a:pPr>
            <a:endParaRPr lang="en-US" sz="2700" spc="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0555" y="1997429"/>
            <a:ext cx="15981723" cy="73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sz="415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STACK AND 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806</Words>
  <Application>Microsoft Office PowerPoint</Application>
  <PresentationFormat>Custom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Times New Roman Bold</vt:lpstr>
      <vt:lpstr>Arimo Bold</vt:lpstr>
      <vt:lpstr>Calibri (MS) Bold</vt:lpstr>
      <vt:lpstr>Garamond Bold</vt:lpstr>
      <vt:lpstr>Arial</vt:lpstr>
      <vt:lpstr>Times New Roman</vt:lpstr>
      <vt:lpstr>Times New Roman Bold Italics</vt:lpstr>
      <vt:lpstr>Calibri</vt:lpstr>
      <vt:lpstr>Times New Roman Italics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IRRIGATION SYSTEM</dc:title>
  <dc:creator>Aryan</dc:creator>
  <cp:lastModifiedBy>aryanmor8140@gmail.com</cp:lastModifiedBy>
  <cp:revision>2</cp:revision>
  <dcterms:created xsi:type="dcterms:W3CDTF">2006-08-16T00:00:00Z</dcterms:created>
  <dcterms:modified xsi:type="dcterms:W3CDTF">2026-02-18T05:43:38Z</dcterms:modified>
  <dc:identifier>DAHBo681hUE</dc:identifier>
</cp:coreProperties>
</file>